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62" r:id="rId4"/>
    <p:sldId id="258" r:id="rId5"/>
    <p:sldId id="267" r:id="rId6"/>
    <p:sldId id="272" r:id="rId7"/>
    <p:sldId id="268" r:id="rId8"/>
    <p:sldId id="269" r:id="rId9"/>
    <p:sldId id="270" r:id="rId10"/>
    <p:sldId id="260" r:id="rId11"/>
    <p:sldId id="271" r:id="rId12"/>
    <p:sldId id="273" r:id="rId13"/>
    <p:sldId id="274" r:id="rId14"/>
    <p:sldId id="275" r:id="rId15"/>
    <p:sldId id="276" r:id="rId16"/>
    <p:sldId id="277" r:id="rId17"/>
    <p:sldId id="278" r:id="rId18"/>
  </p:sldIdLst>
  <p:sldSz cx="18288000" cy="10287000"/>
  <p:notesSz cx="6858000" cy="9144000"/>
  <p:embeddedFontLst>
    <p:embeddedFont>
      <p:font typeface="Source Han Sans KR" panose="020B0400000000000000" pitchFamily="34" charset="-128"/>
      <p:regular r:id="rId20"/>
      <p:bold r:id="rId21"/>
    </p:embeddedFont>
    <p:embeddedFont>
      <p:font typeface="Source Han Sans KR Bold" panose="020B0800000000000000" pitchFamily="34" charset="-128"/>
      <p:regular r:id="rId20"/>
      <p:bold r:id="rId22"/>
    </p:embeddedFont>
    <p:embeddedFont>
      <p:font typeface="맑은 고딕" panose="020B0503020000020004" pitchFamily="34" charset="-127"/>
      <p:regular r:id="rId23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31" autoAdjust="0"/>
    <p:restoredTop sz="94648" autoAdjust="0"/>
  </p:normalViewPr>
  <p:slideViewPr>
    <p:cSldViewPr>
      <p:cViewPr varScale="1">
        <p:scale>
          <a:sx n="55" d="100"/>
          <a:sy n="55" d="100"/>
        </p:scale>
        <p:origin x="224" y="8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9-25T05:15:10.16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711 1122,'-53'0,"11"0,16 0,6 0,-8 0,-7 0,5 0,-13 0,14 0,-15 0,15 0,-6 0,7 0,7 0,2 0,7 0,-7 0,5 0,-4-5,6-2,-1-6,0-6,0-2,5-6,-4-1,4 1,-6-9,-1-1,0-8,0 8,7-6,-4 13,10-13,-4 13,6-13,0 6,0 0,0-6,0 5,0-7,0 8,0 1,6 9,2-1,12 1,1-1,14 0,-6 6,14-6,-14 6,14-1,-5 2,7-1,-1 5,1-4,-8 6,-1 7,-9-5,0 12,1-5,-1 6,12 0,-8 0,16 13,-16 10,4 8,3 14,-8-16,8 16,-9-8,-5 17,4-7,-10 17,4-17,-13 16,-3-7,-6 9,0 1,0-1,0 0,-14 1,-3-10,-16 7,-6-14,6 6,-14-7,16-10,-7-1,3-9,6-6,-7 5,9-12,-1 5,1-7,6 0,-5 1,12-7,-12-1,12-6,-5 0,0 0,-1 0,-7 0,7 0,-6 0,5 0,-1-12,3 3,5-17,7 12,-5-12,10 5,-4 0,6-4,0 4,0 0,0-5,0 5,0 0,-6-5,5 6,-6-8,7 1,-6-1,5 1,-5-9,6 7,-7-7,6 9,-5-1,6 1,0 6,0-5,0 5,0-6,0-1,0 1,6-9,16 6,11-16,5 21,7-11,-8 19,0-4,-8 7,-4 7,-11 1,5 6,-12 25,-1 10,-6 27,0 3,0 10,0-7,0 8,-7-20,-2-2,-5-17,-1-2,8-14,-5-2,5-12,-11-1,-1-6,6-6,-4-1,10-6,-5 1,-1-1,6 1,-10 5,15-9,-9-4,11-7,0-14,0-6,2-17,3-6,4-15,-6 15,3 5,7 19,-11 10,10 9,-11 6,-8 78,-3-25,-12 63,6-41,1-7,-8 27,-9 14,0-13,1 0,9-32,9-20,-2 10,8-19,-5 5,11-7,-5 6,6 0,0 1,6-2,-5-5,5 6,-6-4,0 4,0 0,0-5,16-1,-1-6,9-12,1-2,-11-4,5-8,-6 6,0-5,-1 12,0-10,-5 9,-1-11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9-25T05:15:13.15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435 1326,'-67'0,"-4"0,32 0,-14 0,16 0,0 0,1-6,15 4,-10-28,14 4,-2-15,12-3,7-2,0-21,0-1,0-18,16 8,-7 28,3 0,8 4,3 1,-4-5,1 0,5 5,1 1,19-37,0-5,-3 15,-9 5,-3 19,-2 12,-7 14,-2 2,-7 6,0 6,13 2,-10 5,16 0,-2 0,0 0,14 0,-6 13,8 4,-5 28,5-2,-12 11,7 2,-10-9,-5 16,-3-15,-6 15,-1-16,-6 7,-2 0,-7-7,0 7,0-17,0 6,-6-14,-9 14,-7-13,-7 5,1 0,-8-5,5 6,-4-8,7 0,-7 0,6-6,-7 5,1-5,-2 7,-10 9,9-7,-7 7,16-10,-7-6,9-2,6-7,2 0,6 0,1-1,-1-5,-5-2,5-5,-5 0,-7 0,9 0,-8 0,11 0,1 0,-1-16,6-1,1-15,6 5,0-9,0 7,0-6,0 7,6 1,2 6,5-5,6 5,2-6,15-2,-7 7,14 0,-14 8,6 0,0 6,-5 2,-2 6,-2 0,-5 0,7 20,-5 24,0 15,-6 27,0-8,0 0,-7 8,-3-18,-7 8,0-11,0-9,0-2,0-17,-6-2,-1-14,-1-2,-3-7,10 1,-21-6,12-2,-14-23,10-6,-7-19,4-11,-5 6,5-15,-6 7,12-10,-10 1,19 8,-12 11,13 3,-5 13,6-5,0 14,0 2,0 0,0 4,0-3,0 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25T05:15:52.85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2321 0 24575,'-49'30'0,"-21"16"0,18-9 0,-7 12 0,30-33 0,10 3 0,6-7 0,1 0 0,5 1 0,-5-7 0,11 5 0,-10-5 0,4 6 0,-19 1 0,-5 1 0,-14 8 0,-2 10 0,2 0 0,-2 6 0,9-15 0,-3 9 0,19-16 0,3 9 0,13-13 0,6 0 0,0 0 0,0-1 0,0 0 0,0 1 0,5-6 0,14-1 0,-4-5 0,24-7 0,-16-7 0,24-8 0,-17-5 0,10 5 0,-13 2 0,0 6 0,1 0 0,-8 1 0,6-1 0,-12 2 0,5-1 0,-7 0 0,1 1 0,-1 5 0,1-5 0,-1 6 0,0-1 0,1-5 0,-7 5 0,5-5 0,-4 0 0,5 0 0,-1 5 0,-4-4 0,3 10 0,-8-10 0,9 10 0,-5-10 0,1 5 0,4-1 0,-10-3 0,4 3 0,-5-5 0,0 1 0,0-1 0,0 0 0,0 0 0,6 1 0,0 4 0,0-3 0,4 3 0,-8-5 0,8 6 0,-8-5 0,8 10 0,2-4 0,0 5 0,5 0 0,-6 0 0,1 0 0,-1 0 0,1 0 0,-1 0 0,0 0 0,0 0 0,-5 5 0,4-4 0,-3 14 0,4-12 0,-5 12 0,-24-14 0,0 4 0,-20 1 0,11 2 0,-9 6 0,7 0 0,-14 7 0,13 1 0,-13 7 0,14-7 0,-7 5 0,9-12 0,-1 5 0,7-7 0,-5 0 0,-2 1 0,-2 0 0,-5 0 0,7-6 0,1 4 0,-1-11 0,8 11 0,0-11 0,8 10 0,-1-9 0,1 9 0,-1-10 0,1 5 0,-1-1 0,1 2 0,-8 6 0,6-1 0,-5-4 0,6 3 0,1-4 0,-1 5 0,1 0 0,-1 1 0,1-1 0,-7 1 0,-12 16 0,1-5 0,-17 22 0,9-15 0,-1 6 0,-4-7 0,20-2 0,-11-6 0,14 3 0,5-11 0,-2-2 0,16-1 0,-4-4 0,5 5 0,-6-1 0,-1 1 0,-5 1 0,-1-1 0,1 0 0,-1 1 0,6-1 0,-4 1 0,5-1 0,-7-1 0,2-4 0,4 4 0,-3-5 0,3 6 0,-5 0 0,-1 1 0,-6 0 0,5-1 0,-5 1 0,6-1 0,1-5 0,-1 4 0,1-4 0,-1 5 0,0-5 0,-6 5 0,5-5 0,-5 0 0,12 4 0,-4-9 0,4 9 0,-6-10 0,1 10 0,-1-10 0,1 10 0,0-10 0,0 4 0,0 1 0,0-5 0,0 10 0,0-9 0,0 3 0,5 1 0,-3-5 0,4 10 0,-13-4 0,-9 6 0,-10 2 0,-7 0 0,8-1 0,-6 1 0,13-1 0,-5 0 0,14-6 0,2-2 0,7-6 0,4 0 0,-2 0 0,3-6 0,-5 5 0,1-5 0,-1 1 0,0 3 0,-1-3 0,1-1 0,0 5 0,0-5 0,-1 6 0,1 0 0,0 0 0,-1 0 0,1 0 0,1 0 0,-7 0 0,5 0 0,-11 6 0,10-5 0,-4 4 0,6 1 0,5 0 0,1 6 0,16 0 0,-2-6 0,14 0 0,-8-6 0,3 0 0,-4 0 0,-1 0 0,0 0 0,1 0 0,6 0 0,-5 0 0,11 0 0,-4 0 0,6 0 0,1 0 0,-1 0 0,0 0 0,9 0 0,-7-6 0,6-2 0,-8 0 0,1-4 0,-1 10 0,0-10 0,1 11 0,-8-11 0,-1 10 0,-6-3 0,6-1 0,-5 4 0,5-4 0,-7 6 0,0 0 0,1 0 0,6 0 0,-5 0 0,5-6 0,-7 5 0,1-5 0,-1 6 0,0-5 0,1 3 0,-1-9 0,0 4 0,1 0 0,-1-4 0,0 4 0,1-5 0,-1-1 0,0 1 0,1 5 0,-1-4 0,1 4 0,-1-6 0,0 6 0,1-4 0,-1 4 0,0 0 0,-5-4 0,4 4 0,-4 0 0,5-4 0,0 4 0,0 0 0,-6-4 0,5 10 0,-5-5 0,6 1 0,0 4 0,-1-9 0,-5 3 0,4 1 0,-43 19 0,17 4 0,-36 24 0,17-11 0,-3 26 0,1-23 0,8 15 0,9-28 0,7-1 0,0 0 0,6-5 0,-5 5 0,11-6 0,-5-1 0,1 0 0,4 0 0,13-39 0,4 18 0,10-32 0,4 17 0,-15 9 0,8-9 0,-11 17 0,-5-4 0,4 4 0,-4-6 0,5 1 0,0 0 0,-6 0 0,0 0 0,-6 1 0,0-1 0,0-1 0,0 1 0,0-1 0,0-6 0,0-2 0,0-6 0,0-9 0,0 7 0,0-6 0,0-1 0,0 7 0,-6 0 0,5 16 0,-5 7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9-25T05:16:20.39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3192 0,'-88'0,"-1"16,39-8,0 5,3 12,0 3,-15-2,-1 1,8 7,1-2,3-14,-3-3,-16 11,3-3,-11-10,20 3,1 1,1-2,10-6,-7-2,1-1,-5 2,-9 7,18 7,-6-5,0 13,7-7,-7 2,8 3,1-5,0 7,8-7,-26 15,35-13,-33 8,44-7,-17-11,19 11,-5-11,7 4,6-7,-11 1,3 0,-6 7,-5-5,11 4,-30 12,0 12,-15 2,4 3,11-18,7-1,-3-1,19-8,-3-1,18-7,2 0,-7 12,-4-2,-21 21,6-6,-18 21,16-10,-15 10,15-12,-4-7,14-4,4-14,6-2,6-7,-4 0,9 5,-3-3,-9 17,-11 2,-16 14,-1 9,5-15,6 11,3-28,5 9,4-18,11 4,3-7,39-5,-13-1,29-6,-15 0,2 0,8-7,20-8,-20-5,11-9,-7-7,-17 11,24-22,4 0,3-7,9-9,-13 12,-12 10,-8 4,-10 8,-3 8,-12 1,5 7,-6 1,-7-1,11-6,-8 5,16-11,-11 10,19-12,-16 6,17-7,-5-1,0 7,14-6,-6 5,17-8,-7 7,16-7,-6 6,18-1,-7-5,8 12,-20-4,7 7,-16 7,3-4,-6-1,-12-7,11-9,-6 1,8-1,0 6,-8-3,-8 12,-4-5,-11 13,5-5,-6 11,-1-16,7 8,2-16,6 4,8-8,2 0,8 6,-8-5,-1 6,-9 1,-6 1,-2 13,-7-4,0 4,0-5,0 0,-1 0,2-1,-1 1,7-1,2-7,6 5,1-5,-8 7,-1 0,-6 6,-1 1,6 1,-5 3,5-9,-6 4,0 0,7-5,-5 5,5 0,0-5,-5 11,5-6,-7 2,1-2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9-25T05:16:28.88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2878 0,'-69'0,"4"0,28 0,-15 0,12 0,-14 0,9 0,-17 0,21 0,-19 0,23 0,-17 15,14 0,-21 10,19 11,-12-17,-2 19,8-14,-17 17,-3 2,-12 10,31-26,-2 1,-2 5,-1 0,2-8,1 0,-2 7,2-1,-37 15,43-20,1 1,-34 16,2-1,27-18,-3-1,23-3,-7 2,1 6,-2 1,-18 2,6 8,-15-5,15 5,-5-8,17-2,1-7,9-2,6-7,2 0,12-1,-5 7,-2 2,-7 6,-1 1,-5 7,-1 14,-3-9,3 15,8-25,5 13,7-14,-6 14,6-14,-7 14,1-6,-1 0,1-1,6-9,-4-6,11 4,-5-11,6 5,-6 6,5-10,-5 10,6-13,0 0,0 6,0-4,0 4,0 0,0-5,0 5,0 0,16-10,0 2,15-10,-10 0,4 0,1-6,3-1,22-25,-20 7,32-26,-31 20,14-2,-19 7,8 3,3-6,16-2,4-10,8 6,4-16,-1 7,9-1,-5-7,3 16,-6-15,-13 17,0 1,-20 5,-2 12,0-11,-6 12,6-13,-7 13,-1-11,0 5,9-1,-7-5,14 4,-14-5,6 6,0-5,-5 5,13-8,-14 2,14-2,-14 3,14 3,-6-3,0 5,6-8,-13 2,13-2,-14 9,14-8,-14 7,14-1,-14-3,14 3,-13-5,13 5,-14-3,6 10,-8-10,1 10,-8-3,-1 12,-6-5,-1 5,0-5,-5-5,8 10,0-16,11 20,25-21,-17 21,11-15,-26 16,-7-3,-62 5,35 0,-56 6,50-5,1 11,-6-11,5 11,-12-5,10 6,-1-5,11 3,-6-4,5 0,-5 5,-1-5,6 6,-5 0,0 0,5-1,-6 1,8 0,-1-1,-6 7,-10 3,-10 15,-15-4,-15 16,-12 5,36-26,0 0,-36 26,-5-3,8-15,0 6,11-10,20-8,12-3,8-7,6-1,-5-6,5 5,-6-4,-9 6,-1 0,-8 1,0 0,7 0,3-7,8 4,6-5,1 0,8-1,-1-1,1 8,-1-5,1 8,0-9,-1 0,33-45,3 5,38-30,-12 24,34-6,-31 11,31-12,-36 22,7-6,11 5,-7-7,28-4,-8-6,0 6,8-7,-8 1,1 6,-4-6,-19 17,-9-4,-12 19,-15-7,-1 10,0-6,2-1,6 0,9 0,1-7,0 5,-2-6,0 8,-6 0,0 0,-10 7,-7-5,1 11,4-5,1 6,1-5,-2 4,0-11,-3 11,3-5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B0E06C-7397-A04F-9740-6F3F27E81232}" type="datetimeFigureOut">
              <a:rPr kumimoji="1" lang="ko-KR" altLang="en-US" smtClean="0"/>
              <a:t>2024. 9. 25.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ECD8A1-D441-C24A-9D91-423E3BCB456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84107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Medical image segmentation problems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ECD8A1-D441-C24A-9D91-423E3BCB4566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60005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Max pooling layers -&gt;</a:t>
            </a:r>
            <a:r>
              <a:rPr kumimoji="1" lang="ko-KR" altLang="en-US" dirty="0"/>
              <a:t> </a:t>
            </a:r>
            <a:r>
              <a:rPr kumimoji="1" lang="en-US" altLang="ko-KR" dirty="0"/>
              <a:t>reduces the image size by half, to compensate for this, channels are doubled after each down sampling operation</a:t>
            </a:r>
          </a:p>
          <a:p>
            <a:r>
              <a:rPr kumimoji="1" lang="en-US" altLang="ko-KR" dirty="0"/>
              <a:t>Up sampling layers -&gt; doubles the image size, so convolutional layers reduce the number of channels by half =</a:t>
            </a:r>
            <a:r>
              <a:rPr kumimoji="1" lang="ko-KR" altLang="en-US" dirty="0"/>
              <a:t> </a:t>
            </a:r>
            <a:r>
              <a:rPr kumimoji="1" lang="en-US" altLang="ko-KR" dirty="0"/>
              <a:t>for restoring spatial information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Decoder’s feature = semantic information </a:t>
            </a:r>
            <a:r>
              <a:rPr kumimoji="1" lang="ko-KR" altLang="en-US" dirty="0"/>
              <a:t>위주로 담고 있음 </a:t>
            </a:r>
            <a:endParaRPr kumimoji="1" lang="en-US" altLang="ko-KR" dirty="0"/>
          </a:p>
          <a:p>
            <a:r>
              <a:rPr kumimoji="1" lang="en-US" altLang="ko-KR" dirty="0"/>
              <a:t>Encoder’s feature = spatial information </a:t>
            </a:r>
            <a:r>
              <a:rPr kumimoji="1" lang="ko-KR" altLang="en-US" dirty="0"/>
              <a:t>위주로 담고 있음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Skip connection = residual network</a:t>
            </a:r>
            <a:r>
              <a:rPr kumimoji="1" lang="ko-KR" altLang="en-US" dirty="0"/>
              <a:t>과 비슷한 연결을 통해 </a:t>
            </a:r>
            <a:r>
              <a:rPr kumimoji="1" lang="en-US" altLang="ko-KR" dirty="0"/>
              <a:t>(input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output pixel</a:t>
            </a:r>
            <a:r>
              <a:rPr kumimoji="1" lang="ko-KR" altLang="en-US" dirty="0"/>
              <a:t>의 차이만 학습하면 되는 거처럼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ECD8A1-D441-C24A-9D91-423E3BCB4566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129164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Contracting Path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ECD8A1-D441-C24A-9D91-423E3BCB4566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367707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Expanding Path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ECD8A1-D441-C24A-9D91-423E3BCB4566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840346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Expanding Path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ECD8A1-D441-C24A-9D91-423E3BCB4566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51121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err="1"/>
              <a:t>W_c</a:t>
            </a:r>
            <a:r>
              <a:rPr kumimoji="1" lang="en-US" altLang="ko-KR" dirty="0"/>
              <a:t> 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balancing the class frequencies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위해 도입 각 </a:t>
            </a:r>
            <a:r>
              <a:rPr kumimoji="1" lang="en-US" altLang="ko-KR" dirty="0"/>
              <a:t>class</a:t>
            </a:r>
            <a:r>
              <a:rPr kumimoji="1" lang="ko-KR" altLang="en-US" dirty="0"/>
              <a:t>의 빈도수의 역수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적게 등장하는 </a:t>
            </a:r>
            <a:r>
              <a:rPr kumimoji="1" lang="en-US" altLang="ko-KR" dirty="0"/>
              <a:t>class</a:t>
            </a:r>
            <a:r>
              <a:rPr kumimoji="1" lang="ko-KR" altLang="en-US" dirty="0" err="1"/>
              <a:t>에</a:t>
            </a:r>
            <a:r>
              <a:rPr kumimoji="1" lang="ko-KR" altLang="en-US" dirty="0"/>
              <a:t> 더 높은 가중치를 부여해서 모델이 해당 클래스에 대해 잘 학습할 수 있도록 함 이 논문에서는 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ECD8A1-D441-C24A-9D91-423E3BCB4566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974928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ECD8A1-D441-C24A-9D91-423E3BCB4566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89673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customXml" Target="../ink/ink5.xml"/><Relationship Id="rId3" Type="http://schemas.openxmlformats.org/officeDocument/2006/relationships/image" Target="../media/image12.png"/><Relationship Id="rId7" Type="http://schemas.openxmlformats.org/officeDocument/2006/relationships/customXml" Target="../ink/ink2.xml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customXml" Target="../ink/ink4.xml"/><Relationship Id="rId5" Type="http://schemas.openxmlformats.org/officeDocument/2006/relationships/customXml" Target="../ink/ink1.xml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openxmlformats.org/officeDocument/2006/relationships/customXml" Target="../ink/ink3.xml"/><Relationship Id="rId1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960082"/>
            <a:ext cx="13525500" cy="21834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775"/>
              </a:lnSpc>
              <a:spcBef>
                <a:spcPct val="0"/>
              </a:spcBef>
            </a:pPr>
            <a:r>
              <a:rPr lang="en-US" altLang="ko-KR" sz="6267" b="1" dirty="0">
                <a:solidFill>
                  <a:srgbClr val="3160D8"/>
                </a:solidFill>
                <a:effectLst/>
                <a:latin typeface="Source Han Sans KR Bold"/>
                <a:ea typeface="Source Han Sans KR Bold"/>
                <a:sym typeface="Source Han Sans KR Bold"/>
              </a:rPr>
              <a:t>U-Net</a:t>
            </a:r>
            <a:r>
              <a:rPr lang="ko-KR" altLang="en-US" sz="6267" b="1" dirty="0">
                <a:solidFill>
                  <a:srgbClr val="3160D8"/>
                </a:solidFill>
                <a:effectLst/>
                <a:latin typeface="Source Han Sans KR Bold"/>
                <a:ea typeface="Source Han Sans KR Bold"/>
                <a:sym typeface="Source Han Sans KR Bold"/>
              </a:rPr>
              <a:t>과 앙상블</a:t>
            </a:r>
            <a:endParaRPr lang="en" altLang="ko-KR" sz="6600" dirty="0"/>
          </a:p>
          <a:p>
            <a:pPr algn="l">
              <a:lnSpc>
                <a:spcPts val="8775"/>
              </a:lnSpc>
              <a:spcBef>
                <a:spcPct val="0"/>
              </a:spcBef>
            </a:pPr>
            <a:endParaRPr lang="en-US" sz="6267" b="1" dirty="0">
              <a:solidFill>
                <a:srgbClr val="3160D8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5511740"/>
            <a:ext cx="5513144" cy="1216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ko-KR" altLang="en-US" sz="3500" dirty="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기초심화</a:t>
            </a:r>
            <a:r>
              <a:rPr lang="en-US" altLang="ko-KR" sz="3500" dirty="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CV1</a:t>
            </a:r>
            <a:r>
              <a:rPr lang="ko-KR" altLang="en-US" sz="3500" dirty="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팀</a:t>
            </a:r>
            <a:endParaRPr lang="en-US" altLang="ko-KR" sz="3500" dirty="0">
              <a:solidFill>
                <a:srgbClr val="3160D8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ko-KR" altLang="en-US" sz="2800" dirty="0" err="1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조윤주</a:t>
            </a:r>
            <a:r>
              <a:rPr lang="ko-KR" altLang="en-US" sz="2800" dirty="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김서진 </a:t>
            </a:r>
            <a:r>
              <a:rPr lang="ko-KR" altLang="en-US" sz="2800" dirty="0" err="1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박경준</a:t>
            </a:r>
            <a:r>
              <a:rPr lang="ko-KR" altLang="en-US" sz="2800" dirty="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박성현</a:t>
            </a:r>
            <a:endParaRPr lang="en-US" sz="2800" dirty="0">
              <a:solidFill>
                <a:srgbClr val="3160D8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7827" y="825952"/>
            <a:ext cx="3923522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en-US" altLang="ko-KR" sz="36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Loss</a:t>
            </a:r>
            <a:r>
              <a:rPr lang="ko-KR" altLang="en-US" sz="36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36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function</a:t>
            </a:r>
            <a:endParaRPr lang="en-US" sz="3600" b="1" spc="156" dirty="0">
              <a:solidFill>
                <a:srgbClr val="3160D8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2209800" y="2645069"/>
            <a:ext cx="13448064" cy="564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4399"/>
              </a:lnSpc>
              <a:spcBef>
                <a:spcPct val="0"/>
              </a:spcBef>
            </a:pPr>
            <a:r>
              <a:rPr lang="en-US" sz="3999" spc="207" dirty="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p</a:t>
            </a:r>
            <a:r>
              <a:rPr lang="en-US" sz="3999" u="none" strike="noStrike" spc="207" dirty="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ixel-wise cross-entropy loss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04</a:t>
            </a:r>
          </a:p>
        </p:txBody>
      </p:sp>
      <p:pic>
        <p:nvPicPr>
          <p:cNvPr id="13" name="그림 12" descr="폰트, 텍스트, 화이트, 친필이(가) 표시된 사진&#10;&#10;자동 생성된 설명">
            <a:extLst>
              <a:ext uri="{FF2B5EF4-FFF2-40B4-BE49-F238E27FC236}">
                <a16:creationId xmlns:a16="http://schemas.microsoft.com/office/drawing/2014/main" id="{DACC60BA-1D02-7197-CEB1-DEE1D217A6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505" y="5414492"/>
            <a:ext cx="4865341" cy="1511829"/>
          </a:xfrm>
          <a:prstGeom prst="rect">
            <a:avLst/>
          </a:prstGeom>
        </p:spPr>
      </p:pic>
      <p:pic>
        <p:nvPicPr>
          <p:cNvPr id="15" name="그림 14" descr="폰트, 텍스트, 화이트, 서예이(가) 표시된 사진&#10;&#10;자동 생성된 설명">
            <a:extLst>
              <a:ext uri="{FF2B5EF4-FFF2-40B4-BE49-F238E27FC236}">
                <a16:creationId xmlns:a16="http://schemas.microsoft.com/office/drawing/2014/main" id="{241C72B0-EBC9-4B55-F29B-5557F89487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800" y="7176597"/>
            <a:ext cx="4269637" cy="1208873"/>
          </a:xfrm>
          <a:prstGeom prst="rect">
            <a:avLst/>
          </a:prstGeom>
        </p:spPr>
      </p:pic>
      <p:pic>
        <p:nvPicPr>
          <p:cNvPr id="17" name="그림 16" descr="텍스트, 폰트, 친필, 화이트이(가) 표시된 사진&#10;&#10;자동 생성된 설명">
            <a:extLst>
              <a:ext uri="{FF2B5EF4-FFF2-40B4-BE49-F238E27FC236}">
                <a16:creationId xmlns:a16="http://schemas.microsoft.com/office/drawing/2014/main" id="{DE759ABE-5ABA-20B7-C532-8EA7CBBC04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3771722"/>
            <a:ext cx="8265754" cy="128261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FDC3D30-B763-756F-C5B9-413A0AE70D2D}"/>
              </a:ext>
            </a:extLst>
          </p:cNvPr>
          <p:cNvSpPr txBox="1"/>
          <p:nvPr/>
        </p:nvSpPr>
        <p:spPr>
          <a:xfrm>
            <a:off x="8534400" y="5197762"/>
            <a:ext cx="850130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dirty="0"/>
              <a:t>d1: The distance to the border of the nearest cell</a:t>
            </a:r>
          </a:p>
          <a:p>
            <a:r>
              <a:rPr kumimoji="1" lang="en-US" altLang="ko-KR" sz="2800" dirty="0"/>
              <a:t>d2: The distance to the border of the second nearest cell </a:t>
            </a:r>
            <a:endParaRPr kumimoji="1" lang="ko-KR" altLang="en-US" sz="2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7827" y="825952"/>
            <a:ext cx="3923522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en-US" altLang="ko-KR" sz="36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Loss</a:t>
            </a:r>
            <a:r>
              <a:rPr lang="ko-KR" altLang="en-US" sz="36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36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function</a:t>
            </a:r>
            <a:endParaRPr lang="en-US" sz="3600" b="1" spc="156" dirty="0">
              <a:solidFill>
                <a:srgbClr val="3160D8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04</a:t>
            </a:r>
          </a:p>
        </p:txBody>
      </p:sp>
      <p:pic>
        <p:nvPicPr>
          <p:cNvPr id="19" name="그림 18" descr="스크린샷, 텍스트, 그래픽 디자인, 그래픽이(가) 표시된 사진&#10;&#10;자동 생성된 설명">
            <a:extLst>
              <a:ext uri="{FF2B5EF4-FFF2-40B4-BE49-F238E27FC236}">
                <a16:creationId xmlns:a16="http://schemas.microsoft.com/office/drawing/2014/main" id="{1E321E1D-5F6B-5750-6DC4-05A4281929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2465615"/>
            <a:ext cx="12496800" cy="5355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2263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477000" y="4534411"/>
            <a:ext cx="5334000" cy="5170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ko-KR" altLang="en-US" sz="60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앙상블 기법</a:t>
            </a:r>
            <a:endParaRPr lang="en-US" sz="6000" b="1" u="none" strike="noStrike" spc="156" dirty="0">
              <a:solidFill>
                <a:srgbClr val="3160D8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b="1" u="none" strike="noStrike" spc="156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42040147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87827" y="606877"/>
            <a:ext cx="45175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Voting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05</a:t>
            </a:r>
          </a:p>
        </p:txBody>
      </p:sp>
      <p:pic>
        <p:nvPicPr>
          <p:cNvPr id="3" name="그림 2" descr="텍스트, 스크린샷, 도표, 폰트이(가) 표시된 사진&#10;&#10;자동 생성된 설명">
            <a:extLst>
              <a:ext uri="{FF2B5EF4-FFF2-40B4-BE49-F238E27FC236}">
                <a16:creationId xmlns:a16="http://schemas.microsoft.com/office/drawing/2014/main" id="{238FB605-794C-F51F-0701-FE16548E61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187" y="2209805"/>
            <a:ext cx="13201625" cy="586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773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87827" y="606877"/>
            <a:ext cx="45175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Bagging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917573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05</a:t>
            </a:r>
          </a:p>
        </p:txBody>
      </p:sp>
      <p:pic>
        <p:nvPicPr>
          <p:cNvPr id="2052" name="Picture 4" descr="머신러닝 - 11. 앙상블 학습 (Ensemble Learning): 배깅(Bagging)과 부스팅(Boosting)">
            <a:extLst>
              <a:ext uri="{FF2B5EF4-FFF2-40B4-BE49-F238E27FC236}">
                <a16:creationId xmlns:a16="http://schemas.microsoft.com/office/drawing/2014/main" id="{F486559B-175E-BA71-ED29-93E3DEFAD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1227" y="1368529"/>
            <a:ext cx="11205546" cy="7549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94490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87827" y="606877"/>
            <a:ext cx="45175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en-US" altLang="ko-KR" sz="30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Boosting</a:t>
            </a:r>
            <a:endParaRPr lang="en-US" sz="3000" b="1" spc="156" dirty="0">
              <a:solidFill>
                <a:srgbClr val="3160D8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05</a:t>
            </a:r>
          </a:p>
        </p:txBody>
      </p:sp>
      <p:pic>
        <p:nvPicPr>
          <p:cNvPr id="3074" name="Picture 2" descr="앙상블 기법(Ensemble Method) - Boosting">
            <a:extLst>
              <a:ext uri="{FF2B5EF4-FFF2-40B4-BE49-F238E27FC236}">
                <a16:creationId xmlns:a16="http://schemas.microsoft.com/office/drawing/2014/main" id="{E6C6B8D6-27A7-D48F-55FF-AD4052820E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2300" y="1778793"/>
            <a:ext cx="11963400" cy="6729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76961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87827" y="606877"/>
            <a:ext cx="45175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Stacking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05</a:t>
            </a:r>
          </a:p>
        </p:txBody>
      </p:sp>
      <p:pic>
        <p:nvPicPr>
          <p:cNvPr id="4098" name="Picture 2" descr="머신러닝] 앙상블 학습 이란. 앙상블 기법 Ensemble Learning 이란 여러 개의 개별… | by myungshinKang |  Research Team — DAWN | Medium">
            <a:extLst>
              <a:ext uri="{FF2B5EF4-FFF2-40B4-BE49-F238E27FC236}">
                <a16:creationId xmlns:a16="http://schemas.microsoft.com/office/drawing/2014/main" id="{418AF45D-8F77-2331-07EE-8A4C979A4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8689" y="2121209"/>
            <a:ext cx="14010621" cy="6044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50315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87827" y="606877"/>
            <a:ext cx="45175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Soft Voting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06</a:t>
            </a:r>
          </a:p>
        </p:txBody>
      </p:sp>
      <p:pic>
        <p:nvPicPr>
          <p:cNvPr id="39" name="그림 38" descr="지도, 도표이(가) 표시된 사진&#10;&#10;자동 생성된 설명">
            <a:extLst>
              <a:ext uri="{FF2B5EF4-FFF2-40B4-BE49-F238E27FC236}">
                <a16:creationId xmlns:a16="http://schemas.microsoft.com/office/drawing/2014/main" id="{309DB137-7031-F121-5311-CCD7E7C7A8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091" y="2584676"/>
            <a:ext cx="11277600" cy="5537015"/>
          </a:xfrm>
          <a:prstGeom prst="rect">
            <a:avLst/>
          </a:prstGeom>
        </p:spPr>
      </p:pic>
      <p:pic>
        <p:nvPicPr>
          <p:cNvPr id="41" name="그림 40" descr="지도, 도표, 패턴이(가) 표시된 사진&#10;&#10;자동 생성된 설명">
            <a:extLst>
              <a:ext uri="{FF2B5EF4-FFF2-40B4-BE49-F238E27FC236}">
                <a16:creationId xmlns:a16="http://schemas.microsoft.com/office/drawing/2014/main" id="{24DAE618-50A4-EC13-4FB5-0086D11547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0364" y="2547373"/>
            <a:ext cx="5781278" cy="557431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2" name="잉크 41">
                <a:extLst>
                  <a:ext uri="{FF2B5EF4-FFF2-40B4-BE49-F238E27FC236}">
                    <a16:creationId xmlns:a16="http://schemas.microsoft.com/office/drawing/2014/main" id="{65428C4C-F085-F35F-8475-D02F204A4516}"/>
                  </a:ext>
                </a:extLst>
              </p14:cNvPr>
              <p14:cNvContentPartPr/>
              <p14:nvPr/>
            </p14:nvContentPartPr>
            <p14:xfrm>
              <a:off x="7824111" y="4919692"/>
              <a:ext cx="365040" cy="501480"/>
            </p14:xfrm>
          </p:contentPart>
        </mc:Choice>
        <mc:Fallback xmlns="">
          <p:pic>
            <p:nvPicPr>
              <p:cNvPr id="42" name="잉크 41">
                <a:extLst>
                  <a:ext uri="{FF2B5EF4-FFF2-40B4-BE49-F238E27FC236}">
                    <a16:creationId xmlns:a16="http://schemas.microsoft.com/office/drawing/2014/main" id="{65428C4C-F085-F35F-8475-D02F204A451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770111" y="4812052"/>
                <a:ext cx="472680" cy="71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3" name="잉크 42">
                <a:extLst>
                  <a:ext uri="{FF2B5EF4-FFF2-40B4-BE49-F238E27FC236}">
                    <a16:creationId xmlns:a16="http://schemas.microsoft.com/office/drawing/2014/main" id="{52F7F1C3-C6E6-7975-3582-A94616B8E109}"/>
                  </a:ext>
                </a:extLst>
              </p14:cNvPr>
              <p14:cNvContentPartPr/>
              <p14:nvPr/>
            </p14:nvContentPartPr>
            <p14:xfrm>
              <a:off x="13442631" y="4822132"/>
              <a:ext cx="357840" cy="687600"/>
            </p14:xfrm>
          </p:contentPart>
        </mc:Choice>
        <mc:Fallback xmlns="">
          <p:pic>
            <p:nvPicPr>
              <p:cNvPr id="43" name="잉크 42">
                <a:extLst>
                  <a:ext uri="{FF2B5EF4-FFF2-40B4-BE49-F238E27FC236}">
                    <a16:creationId xmlns:a16="http://schemas.microsoft.com/office/drawing/2014/main" id="{52F7F1C3-C6E6-7975-3582-A94616B8E109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3388631" y="4714492"/>
                <a:ext cx="465480" cy="90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44" name="잉크 43">
                <a:extLst>
                  <a:ext uri="{FF2B5EF4-FFF2-40B4-BE49-F238E27FC236}">
                    <a16:creationId xmlns:a16="http://schemas.microsoft.com/office/drawing/2014/main" id="{491EE83F-49AD-956E-AE46-301E1129DBB9}"/>
                  </a:ext>
                </a:extLst>
              </p14:cNvPr>
              <p14:cNvContentPartPr/>
              <p14:nvPr/>
            </p14:nvContentPartPr>
            <p14:xfrm>
              <a:off x="13433271" y="3784252"/>
              <a:ext cx="863280" cy="537480"/>
            </p14:xfrm>
          </p:contentPart>
        </mc:Choice>
        <mc:Fallback xmlns="">
          <p:pic>
            <p:nvPicPr>
              <p:cNvPr id="44" name="잉크 43">
                <a:extLst>
                  <a:ext uri="{FF2B5EF4-FFF2-40B4-BE49-F238E27FC236}">
                    <a16:creationId xmlns:a16="http://schemas.microsoft.com/office/drawing/2014/main" id="{491EE83F-49AD-956E-AE46-301E1129DBB9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3370631" y="3721252"/>
                <a:ext cx="988920" cy="66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48" name="잉크 47">
                <a:extLst>
                  <a:ext uri="{FF2B5EF4-FFF2-40B4-BE49-F238E27FC236}">
                    <a16:creationId xmlns:a16="http://schemas.microsoft.com/office/drawing/2014/main" id="{261B61AC-4F97-7C8C-5AF1-217F3A460CAE}"/>
                  </a:ext>
                </a:extLst>
              </p14:cNvPr>
              <p14:cNvContentPartPr/>
              <p14:nvPr/>
            </p14:nvContentPartPr>
            <p14:xfrm>
              <a:off x="7560231" y="3873532"/>
              <a:ext cx="1149120" cy="757800"/>
            </p14:xfrm>
          </p:contentPart>
        </mc:Choice>
        <mc:Fallback xmlns="">
          <p:pic>
            <p:nvPicPr>
              <p:cNvPr id="48" name="잉크 47">
                <a:extLst>
                  <a:ext uri="{FF2B5EF4-FFF2-40B4-BE49-F238E27FC236}">
                    <a16:creationId xmlns:a16="http://schemas.microsoft.com/office/drawing/2014/main" id="{261B61AC-4F97-7C8C-5AF1-217F3A460CAE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506591" y="3765532"/>
                <a:ext cx="1256760" cy="9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49" name="잉크 48">
                <a:extLst>
                  <a:ext uri="{FF2B5EF4-FFF2-40B4-BE49-F238E27FC236}">
                    <a16:creationId xmlns:a16="http://schemas.microsoft.com/office/drawing/2014/main" id="{BCD72F9E-65B4-F91C-36F0-D871E5A53E71}"/>
                  </a:ext>
                </a:extLst>
              </p14:cNvPr>
              <p14:cNvContentPartPr/>
              <p14:nvPr/>
            </p14:nvContentPartPr>
            <p14:xfrm>
              <a:off x="13262631" y="3752212"/>
              <a:ext cx="1036440" cy="751680"/>
            </p14:xfrm>
          </p:contentPart>
        </mc:Choice>
        <mc:Fallback xmlns="">
          <p:pic>
            <p:nvPicPr>
              <p:cNvPr id="49" name="잉크 48">
                <a:extLst>
                  <a:ext uri="{FF2B5EF4-FFF2-40B4-BE49-F238E27FC236}">
                    <a16:creationId xmlns:a16="http://schemas.microsoft.com/office/drawing/2014/main" id="{BCD72F9E-65B4-F91C-36F0-D871E5A53E71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3208991" y="3644212"/>
                <a:ext cx="1144080" cy="96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23666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367820" y="4574836"/>
            <a:ext cx="580922" cy="1446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30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05</a:t>
            </a:r>
          </a:p>
          <a:p>
            <a:pPr algn="l">
              <a:lnSpc>
                <a:spcPts val="6000"/>
              </a:lnSpc>
            </a:pPr>
            <a:r>
              <a:rPr lang="en-US" altLang="ko-KR" sz="30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06</a:t>
            </a:r>
            <a:endParaRPr lang="en-US" sz="3000" b="1" spc="156" dirty="0">
              <a:solidFill>
                <a:srgbClr val="3160D8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4051281" y="4574836"/>
            <a:ext cx="630234" cy="298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3000" b="1" spc="156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01</a:t>
            </a:r>
          </a:p>
          <a:p>
            <a:pPr algn="l">
              <a:lnSpc>
                <a:spcPts val="6000"/>
              </a:lnSpc>
            </a:pPr>
            <a:r>
              <a:rPr lang="en-US" sz="3000" b="1" spc="156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</a:t>
            </a:r>
          </a:p>
          <a:p>
            <a:pPr algn="l">
              <a:lnSpc>
                <a:spcPts val="6000"/>
              </a:lnSpc>
            </a:pPr>
            <a:r>
              <a:rPr lang="en-US" sz="3000" b="1" spc="156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</a:t>
            </a:r>
          </a:p>
          <a:p>
            <a:pPr algn="l">
              <a:lnSpc>
                <a:spcPts val="6000"/>
              </a:lnSpc>
            </a:pPr>
            <a:r>
              <a:rPr lang="en-US" sz="3000" b="1" spc="156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04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074715" y="4578137"/>
            <a:ext cx="3688285" cy="2969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ko-KR" altLang="en-US" sz="3000" spc="156" dirty="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핵심 아이디어 </a:t>
            </a:r>
            <a:endParaRPr lang="en-US" sz="3000" spc="156" dirty="0">
              <a:solidFill>
                <a:srgbClr val="3160D8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6000"/>
              </a:lnSpc>
            </a:pPr>
            <a:r>
              <a:rPr lang="en-US" sz="3000" spc="156" dirty="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Overlap-tile</a:t>
            </a:r>
          </a:p>
          <a:p>
            <a:pPr algn="l">
              <a:lnSpc>
                <a:spcPts val="6000"/>
              </a:lnSpc>
            </a:pPr>
            <a:r>
              <a:rPr lang="en-US" sz="3000" spc="156" dirty="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Skip Architecture</a:t>
            </a:r>
          </a:p>
          <a:p>
            <a:pPr algn="l">
              <a:lnSpc>
                <a:spcPts val="6000"/>
              </a:lnSpc>
            </a:pPr>
            <a:r>
              <a:rPr lang="en-US" sz="3000" spc="156" dirty="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Loss function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2754434" y="2727538"/>
            <a:ext cx="12779132" cy="1144280"/>
            <a:chOff x="0" y="0"/>
            <a:chExt cx="3365697" cy="30137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365697" cy="301374"/>
            </a:xfrm>
            <a:custGeom>
              <a:avLst/>
              <a:gdLst/>
              <a:ahLst/>
              <a:cxnLst/>
              <a:rect l="l" t="t" r="r" b="b"/>
              <a:pathLst>
                <a:path w="3365697" h="301374">
                  <a:moveTo>
                    <a:pt x="18175" y="0"/>
                  </a:moveTo>
                  <a:lnTo>
                    <a:pt x="3347522" y="0"/>
                  </a:lnTo>
                  <a:cubicBezTo>
                    <a:pt x="3352343" y="0"/>
                    <a:pt x="3356966" y="1915"/>
                    <a:pt x="3360374" y="5323"/>
                  </a:cubicBezTo>
                  <a:cubicBezTo>
                    <a:pt x="3363782" y="8732"/>
                    <a:pt x="3365697" y="13355"/>
                    <a:pt x="3365697" y="18175"/>
                  </a:cubicBezTo>
                  <a:lnTo>
                    <a:pt x="3365697" y="283199"/>
                  </a:lnTo>
                  <a:cubicBezTo>
                    <a:pt x="3365697" y="293237"/>
                    <a:pt x="3357560" y="301374"/>
                    <a:pt x="3347522" y="301374"/>
                  </a:cubicBezTo>
                  <a:lnTo>
                    <a:pt x="18175" y="301374"/>
                  </a:lnTo>
                  <a:cubicBezTo>
                    <a:pt x="8137" y="301374"/>
                    <a:pt x="0" y="293237"/>
                    <a:pt x="0" y="283199"/>
                  </a:cubicBezTo>
                  <a:lnTo>
                    <a:pt x="0" y="18175"/>
                  </a:lnTo>
                  <a:cubicBezTo>
                    <a:pt x="0" y="8137"/>
                    <a:pt x="8137" y="0"/>
                    <a:pt x="18175" y="0"/>
                  </a:cubicBezTo>
                  <a:close/>
                </a:path>
              </a:pathLst>
            </a:custGeom>
            <a:solidFill>
              <a:srgbClr val="3160D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3365697" cy="3585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7725486" y="3072665"/>
            <a:ext cx="2837027" cy="49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0"/>
              </a:lnSpc>
              <a:spcBef>
                <a:spcPct val="0"/>
              </a:spcBef>
            </a:pPr>
            <a:r>
              <a:rPr lang="en-US" sz="3500" b="1" spc="182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Contents</a:t>
            </a:r>
          </a:p>
        </p:txBody>
      </p:sp>
      <p:sp>
        <p:nvSpPr>
          <p:cNvPr id="10" name="TextBox 4">
            <a:extLst>
              <a:ext uri="{FF2B5EF4-FFF2-40B4-BE49-F238E27FC236}">
                <a16:creationId xmlns:a16="http://schemas.microsoft.com/office/drawing/2014/main" id="{409E8B3E-63A8-EAB9-0B6D-7A61439465AD}"/>
              </a:ext>
            </a:extLst>
          </p:cNvPr>
          <p:cNvSpPr txBox="1"/>
          <p:nvPr/>
        </p:nvSpPr>
        <p:spPr>
          <a:xfrm>
            <a:off x="10492894" y="4536557"/>
            <a:ext cx="3688285" cy="14303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ko-KR" altLang="en-US" sz="3000" b="1" spc="156" dirty="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앙상블 기법</a:t>
            </a:r>
            <a:endParaRPr lang="en-US" altLang="ko-KR" sz="3000" b="1" spc="156" dirty="0">
              <a:solidFill>
                <a:srgbClr val="3160D8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6000"/>
              </a:lnSpc>
            </a:pPr>
            <a:r>
              <a:rPr lang="ko-KR" altLang="en-US" sz="3000" b="1" spc="156" dirty="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구현 예시</a:t>
            </a:r>
            <a:endParaRPr lang="en-US" sz="3000" b="1" spc="156" dirty="0">
              <a:solidFill>
                <a:srgbClr val="3160D8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62000" y="876300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600" b="1" u="none" strike="noStrike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핵심 아이디어 </a:t>
            </a:r>
            <a:endParaRPr lang="en-US" sz="3600" b="1" u="none" strike="noStrike" spc="156" dirty="0">
              <a:solidFill>
                <a:srgbClr val="3160D8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b="1" u="none" strike="noStrike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01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7C247F4-DC2F-4078-A7BC-F0F62C892C70}"/>
              </a:ext>
            </a:extLst>
          </p:cNvPr>
          <p:cNvGrpSpPr/>
          <p:nvPr/>
        </p:nvGrpSpPr>
        <p:grpSpPr>
          <a:xfrm>
            <a:off x="1442049" y="2348796"/>
            <a:ext cx="11969151" cy="6153941"/>
            <a:chOff x="10566233" y="2436848"/>
            <a:chExt cx="6385276" cy="6153941"/>
          </a:xfrm>
        </p:grpSpPr>
        <p:sp>
          <p:nvSpPr>
            <p:cNvPr id="7" name="TextBox 7"/>
            <p:cNvSpPr txBox="1"/>
            <p:nvPr/>
          </p:nvSpPr>
          <p:spPr>
            <a:xfrm>
              <a:off x="10566233" y="4686044"/>
              <a:ext cx="3505200" cy="35285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749"/>
                </a:lnSpc>
                <a:spcBef>
                  <a:spcPct val="0"/>
                </a:spcBef>
              </a:pPr>
              <a:r>
                <a:rPr lang="en-US" sz="2800" b="1" spc="129" dirty="0">
                  <a:solidFill>
                    <a:srgbClr val="3160D8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Skip Architecture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566233" y="5365494"/>
              <a:ext cx="6382208" cy="739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00"/>
                </a:lnSpc>
                <a:spcBef>
                  <a:spcPct val="0"/>
                </a:spcBef>
              </a:pPr>
              <a:r>
                <a:rPr lang="ko-KR" altLang="en-US" sz="2000" spc="104" dirty="0">
                  <a:solidFill>
                    <a:srgbClr val="3160D8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인코더의 </a:t>
              </a:r>
              <a:r>
                <a:rPr lang="ko-KR" altLang="en-US" sz="2000" spc="104" dirty="0" err="1">
                  <a:solidFill>
                    <a:srgbClr val="3160D8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피처맵을</a:t>
              </a:r>
              <a:r>
                <a:rPr lang="ko-KR" altLang="en-US" sz="2000" spc="104" dirty="0">
                  <a:solidFill>
                    <a:srgbClr val="3160D8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 </a:t>
              </a:r>
              <a:r>
                <a:rPr lang="ko-KR" altLang="en-US" sz="2000" spc="104" dirty="0" err="1">
                  <a:solidFill>
                    <a:srgbClr val="3160D8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디코더의</a:t>
              </a:r>
              <a:r>
                <a:rPr lang="ko-KR" altLang="en-US" sz="2000" spc="104" dirty="0">
                  <a:solidFill>
                    <a:srgbClr val="3160D8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 </a:t>
              </a:r>
              <a:r>
                <a:rPr lang="ko-KR" altLang="en-US" sz="2000" spc="104" dirty="0" err="1">
                  <a:solidFill>
                    <a:srgbClr val="3160D8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피처맵에</a:t>
              </a:r>
              <a:r>
                <a:rPr lang="ko-KR" altLang="en-US" sz="2000" spc="104" dirty="0">
                  <a:solidFill>
                    <a:srgbClr val="3160D8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 </a:t>
              </a:r>
              <a:r>
                <a:rPr lang="en-US" altLang="ko-KR" sz="2000" spc="104" dirty="0" err="1">
                  <a:solidFill>
                    <a:srgbClr val="3160D8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Concat</a:t>
              </a:r>
              <a:r>
                <a:rPr lang="en-US" altLang="ko-KR" sz="2000" spc="104" dirty="0">
                  <a:solidFill>
                    <a:srgbClr val="3160D8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 </a:t>
              </a:r>
              <a:r>
                <a:rPr lang="ko-KR" altLang="en-US" sz="2000" spc="104" dirty="0">
                  <a:solidFill>
                    <a:srgbClr val="3160D8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하여 위치정보 전달</a:t>
              </a:r>
              <a:endParaRPr lang="en-US" sz="2000" u="none" strike="noStrike" spc="104" dirty="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0566233" y="2436848"/>
              <a:ext cx="3962400" cy="35285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749"/>
                </a:lnSpc>
                <a:spcBef>
                  <a:spcPct val="0"/>
                </a:spcBef>
              </a:pPr>
              <a:r>
                <a:rPr lang="en-US" sz="2800" b="1" spc="129" dirty="0">
                  <a:solidFill>
                    <a:srgbClr val="3160D8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Overlap-tile strategy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0566233" y="3119793"/>
              <a:ext cx="6382208" cy="3550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00"/>
                </a:lnSpc>
                <a:spcBef>
                  <a:spcPct val="0"/>
                </a:spcBef>
              </a:pPr>
              <a:r>
                <a:rPr lang="ko-KR" altLang="en-US" sz="2000" u="none" strike="noStrike" spc="104" dirty="0">
                  <a:solidFill>
                    <a:srgbClr val="3160D8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부족한 데이터 수를 해결하기 위해 다양한 기법 사용</a:t>
              </a:r>
              <a:endParaRPr lang="en-US" sz="2000" u="none" strike="noStrike" spc="104" dirty="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0569301" y="7169095"/>
              <a:ext cx="3352800" cy="35285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749"/>
                </a:lnSpc>
                <a:spcBef>
                  <a:spcPct val="0"/>
                </a:spcBef>
              </a:pPr>
              <a:r>
                <a:rPr lang="en-US" altLang="ko-KR" sz="2800" b="1" spc="129" dirty="0">
                  <a:solidFill>
                    <a:srgbClr val="3160D8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Loss</a:t>
              </a:r>
              <a:r>
                <a:rPr lang="ko-KR" altLang="en-US" sz="2800" b="1" spc="129" dirty="0">
                  <a:solidFill>
                    <a:srgbClr val="3160D8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 </a:t>
              </a:r>
              <a:r>
                <a:rPr lang="en-US" altLang="ko-KR" sz="2800" b="1" spc="129" dirty="0">
                  <a:solidFill>
                    <a:srgbClr val="3160D8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function</a:t>
              </a:r>
              <a:endParaRPr lang="en-US" sz="2800" b="1" spc="129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10569301" y="7850971"/>
              <a:ext cx="6382208" cy="739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00"/>
                </a:lnSpc>
                <a:spcBef>
                  <a:spcPct val="0"/>
                </a:spcBef>
              </a:pPr>
              <a:r>
                <a:rPr lang="ko-KR" altLang="en-US" sz="2000" u="none" strike="noStrike" spc="104" dirty="0">
                  <a:solidFill>
                    <a:srgbClr val="3160D8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세포의 경계선 라인에 대해 더 강한 학습을 시키기 위해 경계선 픽셀에는 더 큰 </a:t>
              </a:r>
              <a:r>
                <a:rPr lang="ko-KR" altLang="en-US" sz="2000" u="none" strike="noStrike" spc="104" dirty="0" err="1">
                  <a:solidFill>
                    <a:srgbClr val="3160D8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손실값을</a:t>
              </a:r>
              <a:r>
                <a:rPr lang="ko-KR" altLang="en-US" sz="2000" u="none" strike="noStrike" spc="104" dirty="0">
                  <a:solidFill>
                    <a:srgbClr val="3160D8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 줌</a:t>
              </a:r>
              <a:endParaRPr lang="en-US" sz="2000" u="none" strike="noStrike" spc="104" dirty="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87827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데이터셋</a:t>
            </a:r>
            <a:endParaRPr lang="en-US" sz="3000" b="1" spc="156" dirty="0">
              <a:solidFill>
                <a:srgbClr val="3160D8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01</a:t>
            </a:r>
          </a:p>
        </p:txBody>
      </p:sp>
      <p:pic>
        <p:nvPicPr>
          <p:cNvPr id="13" name="그림 12" descr="스케치, 패턴이(가) 표시된 사진&#10;&#10;자동 생성된 설명">
            <a:extLst>
              <a:ext uri="{FF2B5EF4-FFF2-40B4-BE49-F238E27FC236}">
                <a16:creationId xmlns:a16="http://schemas.microsoft.com/office/drawing/2014/main" id="{0DCED441-78BA-F1A3-A56B-93022AD38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929" y="1714500"/>
            <a:ext cx="13128142" cy="655318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914400" y="1059161"/>
            <a:ext cx="2837027" cy="450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ko-KR" altLang="en-US" sz="4000" b="1" spc="156" dirty="0" err="1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아키텍쳐</a:t>
            </a:r>
            <a:endParaRPr lang="en-US" sz="4000" b="1" spc="156" dirty="0">
              <a:solidFill>
                <a:srgbClr val="3160D8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01</a:t>
            </a:r>
          </a:p>
        </p:txBody>
      </p:sp>
      <p:pic>
        <p:nvPicPr>
          <p:cNvPr id="11" name="그림 10" descr="라인, 도표, 스크린샷, 텍스트이(가) 표시된 사진&#10;&#10;자동 생성된 설명">
            <a:extLst>
              <a:ext uri="{FF2B5EF4-FFF2-40B4-BE49-F238E27FC236}">
                <a16:creationId xmlns:a16="http://schemas.microsoft.com/office/drawing/2014/main" id="{F17A84DC-DFDA-7470-CF18-E35E97E17B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1509669"/>
            <a:ext cx="11081896" cy="7267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509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87827" y="606877"/>
            <a:ext cx="45175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Overlap-tile strategy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</a:t>
            </a:r>
          </a:p>
        </p:txBody>
      </p:sp>
      <p:pic>
        <p:nvPicPr>
          <p:cNvPr id="4" name="그림 3" descr="텍스트, 스크린샷, 라인, 도표이(가) 표시된 사진&#10;&#10;자동 생성된 설명">
            <a:extLst>
              <a:ext uri="{FF2B5EF4-FFF2-40B4-BE49-F238E27FC236}">
                <a16:creationId xmlns:a16="http://schemas.microsoft.com/office/drawing/2014/main" id="{B21E8A87-3360-C2A3-1D4F-66D472A83C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3222" y="2324100"/>
            <a:ext cx="13821556" cy="505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369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2562044" y="416340"/>
            <a:ext cx="4372155" cy="4371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en-US" sz="36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Contracting Path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</a:t>
            </a:r>
          </a:p>
        </p:txBody>
      </p:sp>
      <p:pic>
        <p:nvPicPr>
          <p:cNvPr id="11" name="그림 10" descr="라인, 도표, 스크린샷, 텍스트이(가) 표시된 사진&#10;&#10;자동 생성된 설명">
            <a:extLst>
              <a:ext uri="{FF2B5EF4-FFF2-40B4-BE49-F238E27FC236}">
                <a16:creationId xmlns:a16="http://schemas.microsoft.com/office/drawing/2014/main" id="{F17A84DC-DFDA-7470-CF18-E35E97E17B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3052" y="1509669"/>
            <a:ext cx="11081896" cy="7267661"/>
          </a:xfrm>
          <a:prstGeom prst="rect">
            <a:avLst/>
          </a:prstGeom>
        </p:spPr>
      </p:pic>
      <p:sp>
        <p:nvSpPr>
          <p:cNvPr id="3" name="액자 2">
            <a:extLst>
              <a:ext uri="{FF2B5EF4-FFF2-40B4-BE49-F238E27FC236}">
                <a16:creationId xmlns:a16="http://schemas.microsoft.com/office/drawing/2014/main" id="{3795CB61-D008-7265-FB56-684E9793568D}"/>
              </a:ext>
            </a:extLst>
          </p:cNvPr>
          <p:cNvSpPr/>
          <p:nvPr/>
        </p:nvSpPr>
        <p:spPr>
          <a:xfrm>
            <a:off x="2590800" y="1045027"/>
            <a:ext cx="6553200" cy="8137073"/>
          </a:xfrm>
          <a:prstGeom prst="frame">
            <a:avLst>
              <a:gd name="adj1" fmla="val 170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0107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8686800" y="421182"/>
            <a:ext cx="4495800" cy="4371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en-US" altLang="ko-KR" sz="36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Expanding Path</a:t>
            </a:r>
            <a:endParaRPr lang="en-US" sz="3600" b="1" spc="156" dirty="0">
              <a:solidFill>
                <a:srgbClr val="3160D8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</a:t>
            </a:r>
          </a:p>
        </p:txBody>
      </p:sp>
      <p:pic>
        <p:nvPicPr>
          <p:cNvPr id="11" name="그림 10" descr="라인, 도표, 스크린샷, 텍스트이(가) 표시된 사진&#10;&#10;자동 생성된 설명">
            <a:extLst>
              <a:ext uri="{FF2B5EF4-FFF2-40B4-BE49-F238E27FC236}">
                <a16:creationId xmlns:a16="http://schemas.microsoft.com/office/drawing/2014/main" id="{F17A84DC-DFDA-7470-CF18-E35E97E17B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3052" y="1509669"/>
            <a:ext cx="11081896" cy="7267661"/>
          </a:xfrm>
          <a:prstGeom prst="rect">
            <a:avLst/>
          </a:prstGeom>
        </p:spPr>
      </p:pic>
      <p:sp>
        <p:nvSpPr>
          <p:cNvPr id="3" name="액자 2">
            <a:extLst>
              <a:ext uri="{FF2B5EF4-FFF2-40B4-BE49-F238E27FC236}">
                <a16:creationId xmlns:a16="http://schemas.microsoft.com/office/drawing/2014/main" id="{3795CB61-D008-7265-FB56-684E9793568D}"/>
              </a:ext>
            </a:extLst>
          </p:cNvPr>
          <p:cNvSpPr/>
          <p:nvPr/>
        </p:nvSpPr>
        <p:spPr>
          <a:xfrm>
            <a:off x="8686800" y="1045027"/>
            <a:ext cx="6553200" cy="8137073"/>
          </a:xfrm>
          <a:prstGeom prst="frame">
            <a:avLst>
              <a:gd name="adj1" fmla="val 170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5189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87827" y="832544"/>
            <a:ext cx="4746173" cy="4371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en-US" altLang="ko-KR" sz="36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Skip Architecture</a:t>
            </a:r>
            <a:endParaRPr lang="en-US" sz="3600" b="1" spc="156" dirty="0">
              <a:solidFill>
                <a:srgbClr val="3160D8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</a:t>
            </a:r>
          </a:p>
        </p:txBody>
      </p:sp>
      <p:pic>
        <p:nvPicPr>
          <p:cNvPr id="11" name="그림 10" descr="라인, 도표, 스크린샷, 텍스트이(가) 표시된 사진&#10;&#10;자동 생성된 설명">
            <a:extLst>
              <a:ext uri="{FF2B5EF4-FFF2-40B4-BE49-F238E27FC236}">
                <a16:creationId xmlns:a16="http://schemas.microsoft.com/office/drawing/2014/main" id="{F17A84DC-DFDA-7470-CF18-E35E97E17B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3052" y="1762039"/>
            <a:ext cx="11081896" cy="7267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9060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1373</TotalTime>
  <Words>268</Words>
  <Application>Microsoft Macintosh PowerPoint</Application>
  <PresentationFormat>사용자 지정</PresentationFormat>
  <Paragraphs>74</Paragraphs>
  <Slides>17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Calibri</vt:lpstr>
      <vt:lpstr>Source Han Sans KR Bold</vt:lpstr>
      <vt:lpstr>맑은 고딕</vt:lpstr>
      <vt:lpstr>Arial</vt:lpstr>
      <vt:lpstr>Source Han Sans KR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블루 화이트 심플한 회사 소개 프레젠테이션</dc:title>
  <cp:lastModifiedBy>윤주 조</cp:lastModifiedBy>
  <cp:revision>7</cp:revision>
  <dcterms:created xsi:type="dcterms:W3CDTF">2006-08-16T00:00:00Z</dcterms:created>
  <dcterms:modified xsi:type="dcterms:W3CDTF">2024-09-25T09:50:34Z</dcterms:modified>
  <dc:identifier>DAGRZxjvwkQ</dc:identifier>
</cp:coreProperties>
</file>

<file path=docProps/thumbnail.jpeg>
</file>